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12" r:id="rId2"/>
    <p:sldId id="264" r:id="rId3"/>
    <p:sldId id="330" r:id="rId4"/>
    <p:sldId id="334" r:id="rId5"/>
    <p:sldId id="338" r:id="rId6"/>
    <p:sldId id="337" r:id="rId7"/>
    <p:sldId id="335" r:id="rId8"/>
    <p:sldId id="336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3F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-65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06936-FF65-4375-A0D5-A01335D778F8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4A4B3-95A6-4544-9E19-C78A75D90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592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4A4B3-95A6-4544-9E19-C78A75D909D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071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4A4B3-95A6-4544-9E19-C78A75D909D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071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4A4B3-95A6-4544-9E19-C78A75D909D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071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040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36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486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18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702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724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632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585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11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23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82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D000C-D090-4F59-8AD9-7BDC92551A04}" type="datetimeFigureOut">
              <a:rPr lang="ru-RU" smtClean="0"/>
              <a:t>03.07.2019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2BC8F-4F7B-40BD-B8E6-062E174A3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24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2431235" y="4478139"/>
            <a:ext cx="5597149" cy="621898"/>
            <a:chOff x="2573777" y="6261807"/>
            <a:chExt cx="3924437" cy="829196"/>
          </a:xfrm>
        </p:grpSpPr>
        <p:sp>
          <p:nvSpPr>
            <p:cNvPr id="20" name="TextBox 19"/>
            <p:cNvSpPr txBox="1"/>
            <p:nvPr/>
          </p:nvSpPr>
          <p:spPr>
            <a:xfrm>
              <a:off x="2573777" y="6261807"/>
              <a:ext cx="3924437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Торгово-промышленная палата Российской Федерации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66959" y="6557524"/>
              <a:ext cx="1569961" cy="533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2019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403781" y="1059581"/>
            <a:ext cx="8424937" cy="11539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Результаты работы органов прокуратуры Российской Федерации по привлечению</a:t>
            </a:r>
          </a:p>
        </p:txBody>
      </p:sp>
      <p:pic>
        <p:nvPicPr>
          <p:cNvPr id="10" name="Picture 2" descr="map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lumMod val="60000"/>
                <a:lumOff val="4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  <a14:imgEffect>
                      <a14:colorTemperature colorTemp="5625"/>
                    </a14:imgEffect>
                    <a14:imgEffect>
                      <a14:saturation sat="1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737" y="-1046652"/>
            <a:ext cx="8111667" cy="390674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9" name="Прямоугольник 8"/>
          <p:cNvSpPr/>
          <p:nvPr/>
        </p:nvSpPr>
        <p:spPr>
          <a:xfrm>
            <a:off x="403782" y="2213533"/>
            <a:ext cx="8424937" cy="1008112"/>
          </a:xfrm>
          <a:prstGeom prst="rect">
            <a:avLst/>
          </a:prstGeom>
          <a:solidFill>
            <a:srgbClr val="DB1313"/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3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к административной ответственности по ст. 19.28 КоАП РФ</a:t>
            </a:r>
            <a:endParaRPr lang="ru-RU" sz="3500" dirty="0">
              <a:solidFill>
                <a:schemeClr val="bg1"/>
              </a:solidFill>
              <a:latin typeface="Franklin Gothic Demi Cond" panose="020B07060304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 descr="E:\Оформление\Emblema proz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9"/>
          <a:stretch/>
        </p:blipFill>
        <p:spPr bwMode="auto">
          <a:xfrm>
            <a:off x="1979712" y="4478139"/>
            <a:ext cx="644235" cy="47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genproc.gov.ru/bitrix_personal/templates/gp_2016/i/logo.png">
            <a:extLst>
              <a:ext uri="{FF2B5EF4-FFF2-40B4-BE49-F238E27FC236}">
                <a16:creationId xmlns:a16="http://schemas.microsoft.com/office/drawing/2014/main" xmlns="" id="{1B426B72-4A0F-429D-8676-EB9A1BB18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29" y="3408723"/>
            <a:ext cx="974027" cy="103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td0.mycdn.me/image?id=848767470132&amp;t=20&amp;plc=WEB&amp;tkn=*qMrcogkAy_zpU71EihZsGZIxWbQ">
            <a:extLst>
              <a:ext uri="{FF2B5EF4-FFF2-40B4-BE49-F238E27FC236}">
                <a16:creationId xmlns:a16="http://schemas.microsoft.com/office/drawing/2014/main" xmlns="" id="{094EE05E-6A36-4DA0-9F74-26B6E35CC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8" y="3409029"/>
            <a:ext cx="2016224" cy="130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400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" y="-20538"/>
            <a:ext cx="9143999" cy="59406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Незаконное вознаграждение</a:t>
            </a:r>
            <a:r>
              <a:rPr lang="ru-RU" sz="2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/>
            </a:r>
            <a:br>
              <a:rPr lang="ru-RU" sz="2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</a:b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658" y="573528"/>
            <a:ext cx="662473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2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Arial" pitchFamily="34" charset="0"/>
              </a:rPr>
              <a:t>    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573528"/>
            <a:ext cx="597666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За передачу публичному или частному должностному лицу незаконного вознаграждения в интересах юридических лиц, последние будут привлекаться к административной ответственности </a:t>
            </a:r>
          </a:p>
          <a:p>
            <a:pPr algn="just"/>
            <a:endParaRPr lang="ru-RU" sz="20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ru-RU" sz="25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24402" y="1977685"/>
            <a:ext cx="6812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 </a:t>
            </a:r>
          </a:p>
          <a:p>
            <a:r>
              <a:rPr lang="ru-RU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 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-20351" y="4455555"/>
            <a:ext cx="9199122" cy="641145"/>
            <a:chOff x="-20351" y="4455555"/>
            <a:chExt cx="9199122" cy="641145"/>
          </a:xfrm>
        </p:grpSpPr>
        <p:sp>
          <p:nvSpPr>
            <p:cNvPr id="11" name="TextBox 10"/>
            <p:cNvSpPr txBox="1"/>
            <p:nvPr/>
          </p:nvSpPr>
          <p:spPr>
            <a:xfrm>
              <a:off x="2904935" y="4727367"/>
              <a:ext cx="3334130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Торгово-промышленная палата РФ</a:t>
              </a:r>
            </a:p>
          </p:txBody>
        </p:sp>
        <p:pic>
          <p:nvPicPr>
            <p:cNvPr id="12" name="Picture 3" descr="E:\Оформление\Emblema proz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-20351" y="4584421"/>
              <a:ext cx="644235" cy="474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" descr="F:\PR\АНТИКОРРУПЦИЯ\Без имени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455555"/>
              <a:ext cx="862355" cy="603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Рисунок 13" descr="C:\Users\usr-sys00380\AppData\Local\Microsoft\Windows\Temporary Internet Files\Content.Outlook\LQ4T26XB\3981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111" y="699541"/>
            <a:ext cx="2966520" cy="1754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 descr="C:\Users\usr-sys00262\Documents\документы для отчета\14_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99" y="2595109"/>
            <a:ext cx="2959932" cy="183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215515" y="2335527"/>
          <a:ext cx="5760642" cy="1798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843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rgbClr val="00B050"/>
                          </a:solidFill>
                          <a:latin typeface="Franklin Gothic Demi Cond" panose="020B0706030402020204" pitchFamily="34" charset="0"/>
                        </a:rPr>
                        <a:t>Размер незаконного вознаграждения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rgbClr val="00B050"/>
                          </a:solidFill>
                          <a:latin typeface="Franklin Gothic Demi Cond" panose="020B0706030402020204" pitchFamily="34" charset="0"/>
                        </a:rPr>
                        <a:t>Штраф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до 1 млн. руб.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3-кратный, но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не менее 1 млн. руб.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до 20 млн. руб.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30-кратный, но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не менее 20 млн. руб.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более 20 млн. руб.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100-кратный, но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не менее 100 млн. руб.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7" name="Подзаголовок 2"/>
          <p:cNvSpPr txBox="1">
            <a:spLocks/>
          </p:cNvSpPr>
          <p:nvPr/>
        </p:nvSpPr>
        <p:spPr>
          <a:xfrm>
            <a:off x="1043608" y="4300253"/>
            <a:ext cx="4392488" cy="427114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Минимальный штраф – 1 млн. рублей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600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71800" y="1754547"/>
            <a:ext cx="2343048" cy="4462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3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19.28 КоАП РФ</a:t>
            </a:r>
          </a:p>
        </p:txBody>
      </p:sp>
    </p:spTree>
    <p:extLst>
      <p:ext uri="{BB962C8B-B14F-4D97-AF65-F5344CB8AC3E}">
        <p14:creationId xmlns:p14="http://schemas.microsoft.com/office/powerpoint/2010/main" val="2549619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F:\PR\АНТИКОРРУПЦИЯ\Без имен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391" y="4542791"/>
            <a:ext cx="991609" cy="55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" y="-50424"/>
            <a:ext cx="9143999" cy="86409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Административные коррупционные правонарушения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381276" y="1067404"/>
            <a:ext cx="5660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В 2018 году привлечено к административной ответственности более 7 тыс. физических, должностных и юридических лиц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670846" y="2942580"/>
            <a:ext cx="44295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Наложено штрафов на общую сумму свыше 900 млн.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9672" y="4637158"/>
            <a:ext cx="579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Торгово-промышленная палата Российской Федерации</a:t>
            </a:r>
          </a:p>
        </p:txBody>
      </p:sp>
      <p:pic>
        <p:nvPicPr>
          <p:cNvPr id="11" name="Picture 3" descr="E:\Оформление\Emblema proz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9"/>
          <a:stretch/>
        </p:blipFill>
        <p:spPr bwMode="auto">
          <a:xfrm>
            <a:off x="-20351" y="4584421"/>
            <a:ext cx="644235" cy="47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bs.twimg.com/media/DbiljAaXUAAig_4.jpg">
            <a:extLst>
              <a:ext uri="{FF2B5EF4-FFF2-40B4-BE49-F238E27FC236}">
                <a16:creationId xmlns:a16="http://schemas.microsoft.com/office/drawing/2014/main" xmlns="" id="{B8758F75-26F6-4FB2-B823-EB072BC58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4" y="881749"/>
            <a:ext cx="2914094" cy="1821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marketfin.ru/wp-content/uploads/2019/02/stop-1200x480.jpg">
            <a:extLst>
              <a:ext uri="{FF2B5EF4-FFF2-40B4-BE49-F238E27FC236}">
                <a16:creationId xmlns:a16="http://schemas.microsoft.com/office/drawing/2014/main" xmlns="" id="{643D6F28-4BA4-4213-9A16-DA34FDDD0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4" y="3056757"/>
            <a:ext cx="2914094" cy="116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039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F:\PR\АНТИКОРРУПЦИЯ\Без имен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391" y="4542791"/>
            <a:ext cx="991609" cy="55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" y="-50424"/>
            <a:ext cx="9143999" cy="86409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Примеры из практики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699793" y="771550"/>
            <a:ext cx="62646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Директор компании за заключение госконтрактов по поставке товаров для УФСИН предложил  незаконное вознаграждение в сумме </a:t>
            </a: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8 млн. руб.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121691" y="1807427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Суд наложил штраф на сумму 20 млн. руб.*</a:t>
            </a:r>
          </a:p>
        </p:txBody>
      </p:sp>
      <p:pic>
        <p:nvPicPr>
          <p:cNvPr id="11" name="Picture 3" descr="E:\Оформление\Emblema proz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9"/>
          <a:stretch/>
        </p:blipFill>
        <p:spPr bwMode="auto">
          <a:xfrm>
            <a:off x="-20351" y="4584421"/>
            <a:ext cx="644235" cy="47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m-news.ru/wp-content/uploads/2018/05/64efaa754f6e7e9cf175d6073aea0458.jpg">
            <a:extLst>
              <a:ext uri="{FF2B5EF4-FFF2-40B4-BE49-F238E27FC236}">
                <a16:creationId xmlns:a16="http://schemas.microsoft.com/office/drawing/2014/main" xmlns="" id="{8D2D6426-C015-4A60-A861-69A7EF51E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87" y="865208"/>
            <a:ext cx="2356147" cy="155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71CDDC6-A38B-4602-8339-E196D8498391}"/>
              </a:ext>
            </a:extLst>
          </p:cNvPr>
          <p:cNvSpPr/>
          <p:nvPr/>
        </p:nvSpPr>
        <p:spPr>
          <a:xfrm>
            <a:off x="2761651" y="2427734"/>
            <a:ext cx="62646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Юрисконсульт компании предложил ежемесячно передавать по </a:t>
            </a: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10 тыс. рублей </a:t>
            </a: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должностному лицу правоохранительных органов за возврат алкогольной продукции ЮЛ и дальнейшее покровительство</a:t>
            </a:r>
            <a:endParaRPr lang="ru-RU" sz="2200" dirty="0">
              <a:solidFill>
                <a:srgbClr val="C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59832" y="3939902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Суд наложил штраф на сумму 1 млн. руб.</a:t>
            </a:r>
            <a:r>
              <a:rPr lang="en-US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*</a:t>
            </a:r>
            <a:endParaRPr lang="ru-RU" sz="22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050" name="Picture 2" descr="http://itd3.mycdn.me/image?id=875665560000&amp;t=20&amp;plc=WEB&amp;tkn=*-NDE0qvYppjBwZpqQbdA8RD9XTI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3"/>
          <a:stretch/>
        </p:blipFill>
        <p:spPr bwMode="auto">
          <a:xfrm>
            <a:off x="323528" y="2562891"/>
            <a:ext cx="1985941" cy="184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C7C271B-68CA-4D54-8099-3704F17DAD1C}"/>
              </a:ext>
            </a:extLst>
          </p:cNvPr>
          <p:cNvSpPr/>
          <p:nvPr/>
        </p:nvSpPr>
        <p:spPr>
          <a:xfrm>
            <a:off x="1835696" y="4768846"/>
            <a:ext cx="64705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По данным прокуратуры</a:t>
            </a:r>
            <a:r>
              <a:rPr lang="en-US" sz="1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:</a:t>
            </a:r>
            <a:r>
              <a:rPr lang="ru-RU" sz="1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* </a:t>
            </a:r>
            <a:r>
              <a:rPr lang="ru-RU" sz="1200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Усманского</a:t>
            </a:r>
            <a:r>
              <a:rPr lang="ru-RU" sz="1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района Липецкой области *</a:t>
            </a:r>
            <a:r>
              <a:rPr lang="ru-RU" sz="1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прокуратуры Самарской области </a:t>
            </a:r>
          </a:p>
        </p:txBody>
      </p:sp>
    </p:spTree>
    <p:extLst>
      <p:ext uri="{BB962C8B-B14F-4D97-AF65-F5344CB8AC3E}">
        <p14:creationId xmlns:p14="http://schemas.microsoft.com/office/powerpoint/2010/main" val="2054148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F:\PR\АНТИКОРРУПЦИЯ\Без имен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391" y="4542791"/>
            <a:ext cx="991609" cy="55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" y="-20538"/>
            <a:ext cx="9143999" cy="86409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Примеры из практики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083748" y="1103714"/>
            <a:ext cx="68807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Гендиректором ООО предложено госслужащему </a:t>
            </a: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2,5 млн руб. </a:t>
            </a: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за оказание помощи в получении в аренду части земельного участка, находящегося в аренде у другого ЮЛ</a:t>
            </a:r>
            <a:endParaRPr lang="ru-RU" sz="2200" dirty="0">
              <a:solidFill>
                <a:srgbClr val="C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915816" y="2283718"/>
            <a:ext cx="6348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Обществу наложен штраф в размере 10 млн. руб.*</a:t>
            </a:r>
          </a:p>
        </p:txBody>
      </p:sp>
      <p:pic>
        <p:nvPicPr>
          <p:cNvPr id="11" name="Picture 3" descr="E:\Оформление\Emblema proz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9"/>
          <a:stretch/>
        </p:blipFill>
        <p:spPr bwMode="auto">
          <a:xfrm>
            <a:off x="-20351" y="4584421"/>
            <a:ext cx="644235" cy="47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5C7C271B-68CA-4D54-8099-3704F17DAD1C}"/>
              </a:ext>
            </a:extLst>
          </p:cNvPr>
          <p:cNvSpPr/>
          <p:nvPr/>
        </p:nvSpPr>
        <p:spPr>
          <a:xfrm>
            <a:off x="683568" y="4743023"/>
            <a:ext cx="71157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По данным прокуратуры:  </a:t>
            </a:r>
            <a:r>
              <a:rPr lang="ru-RU" sz="1200" dirty="0">
                <a:solidFill>
                  <a:srgbClr val="FF0000"/>
                </a:solidFill>
                <a:latin typeface="Franklin Gothic Demi Cond" panose="020B0706030402020204" pitchFamily="34" charset="0"/>
              </a:rPr>
              <a:t>*</a:t>
            </a:r>
            <a:r>
              <a:rPr lang="ru-RU" sz="1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Красноармейского района Краснодарского края  *Сахалинской области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71CDDC6-A38B-4602-8339-E196D8498391}"/>
              </a:ext>
            </a:extLst>
          </p:cNvPr>
          <p:cNvSpPr/>
          <p:nvPr/>
        </p:nvSpPr>
        <p:spPr>
          <a:xfrm>
            <a:off x="2123728" y="2787774"/>
            <a:ext cx="69401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Руководители 2 ЮЛ, обещавших и передавших часть средств</a:t>
            </a:r>
            <a:r>
              <a:rPr lang="en-US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(</a:t>
            </a: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по 300 тыс. </a:t>
            </a:r>
            <a:r>
              <a:rPr lang="ru-RU" sz="2200" dirty="0" err="1">
                <a:solidFill>
                  <a:srgbClr val="C00000"/>
                </a:solidFill>
                <a:latin typeface="Franklin Gothic Demi Cond" panose="020B0706030402020204" pitchFamily="34" charset="0"/>
              </a:rPr>
              <a:t>руб</a:t>
            </a: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 каждым</a:t>
            </a: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) начальнику отдела камеральных проверок налоговой инспекции за освобождение этих ЮЛ  от ответственности за налоговые правонарушения</a:t>
            </a:r>
            <a:endParaRPr lang="ru-RU" sz="2200" dirty="0">
              <a:solidFill>
                <a:srgbClr val="C0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15816" y="4174833"/>
            <a:ext cx="6155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Штрафы в размере 40 млн. руб.</a:t>
            </a: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*</a:t>
            </a:r>
          </a:p>
        </p:txBody>
      </p:sp>
      <p:pic>
        <p:nvPicPr>
          <p:cNvPr id="5122" name="Picture 2" descr="http://www.programma-zaschitnik.ru/img/foto41/29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53"/>
          <a:stretch/>
        </p:blipFill>
        <p:spPr bwMode="auto">
          <a:xfrm>
            <a:off x="123007" y="2829198"/>
            <a:ext cx="1928713" cy="128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stv24.tv/wp-content/uploads/2019/02/19/zemlja-1170x5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5" y="1274398"/>
            <a:ext cx="1943195" cy="8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013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F:\PR\АНТИКОРРУПЦИЯ\Без имен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391" y="4542791"/>
            <a:ext cx="991609" cy="55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" y="-50424"/>
            <a:ext cx="9143999" cy="86409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Незаконное вознаграждение передавалось от имени ЮЛ за: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581813" y="1138555"/>
            <a:ext cx="640871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29%* </a:t>
            </a: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- сокрытие выявленных в ходе проверок контролирующих органов нарушений и  </a:t>
            </a:r>
            <a:r>
              <a:rPr lang="ru-RU" sz="2200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непривлечение</a:t>
            </a: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к ответственности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21% </a:t>
            </a: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- обеспечение победы на торгах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17% </a:t>
            </a: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- несоблюдение порядка предоставления государственных (муниципальных) услуг и осуществления регистрационных процедур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17% </a:t>
            </a: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- совершение коммерческого подкупа</a:t>
            </a:r>
          </a:p>
          <a:p>
            <a:pPr marL="342900" indent="-342900">
              <a:buFont typeface="Wingdings" pitchFamily="2" charset="2"/>
              <a:buChar char="ü"/>
            </a:pPr>
            <a:endParaRPr lang="ru-RU" sz="22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71192" y="4637158"/>
            <a:ext cx="579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Торгово-промышленная палата Российской Федерации</a:t>
            </a:r>
          </a:p>
        </p:txBody>
      </p:sp>
      <p:pic>
        <p:nvPicPr>
          <p:cNvPr id="11" name="Picture 3" descr="E:\Оформление\Emblema proz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9"/>
          <a:stretch/>
        </p:blipFill>
        <p:spPr bwMode="auto">
          <a:xfrm>
            <a:off x="-20351" y="4584421"/>
            <a:ext cx="644235" cy="47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C7C271B-68CA-4D54-8099-3704F17DAD1C}"/>
              </a:ext>
            </a:extLst>
          </p:cNvPr>
          <p:cNvSpPr/>
          <p:nvPr/>
        </p:nvSpPr>
        <p:spPr>
          <a:xfrm>
            <a:off x="971600" y="4360159"/>
            <a:ext cx="55446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200" dirty="0">
                <a:solidFill>
                  <a:srgbClr val="FF0000"/>
                </a:solidFill>
                <a:latin typeface="Franklin Gothic Demi Cond" panose="020B0706030402020204" pitchFamily="34" charset="0"/>
              </a:rPr>
              <a:t>*</a:t>
            </a:r>
            <a:r>
              <a:rPr lang="ru-RU" sz="1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от общего числа рассмотренных в 2018 году дел</a:t>
            </a:r>
          </a:p>
        </p:txBody>
      </p:sp>
      <p:pic>
        <p:nvPicPr>
          <p:cNvPr id="4098" name="Picture 2" descr="https://pro2-bar-s3-cdn-cf2.myportfolio.com/c4c46b819dadb4d17dcd2f49f4fa0419/35310041160475.579abe316b0e0_rwc_128x0x1479x1159x1479.jpg?h=3045ef886a512f9cff1e48d46e2942d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1700103"/>
            <a:ext cx="2581813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786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F:\PR\АНТИКОРРУПЦИЯ\Без имен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391" y="4542791"/>
            <a:ext cx="991609" cy="55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" y="-50424"/>
            <a:ext cx="9143999" cy="86409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Статистические сведения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9672" y="4637158"/>
            <a:ext cx="579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Торгово-промышленная палата Российской Федерации</a:t>
            </a:r>
          </a:p>
        </p:txBody>
      </p:sp>
      <p:pic>
        <p:nvPicPr>
          <p:cNvPr id="11" name="Picture 3" descr="E:\Оформление\Emblema proz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9"/>
          <a:stretch/>
        </p:blipFill>
        <p:spPr bwMode="auto">
          <a:xfrm>
            <a:off x="-20351" y="4584421"/>
            <a:ext cx="644235" cy="47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571852"/>
              </p:ext>
            </p:extLst>
          </p:nvPr>
        </p:nvGraphicFramePr>
        <p:xfrm>
          <a:off x="457200" y="1808582"/>
          <a:ext cx="8291264" cy="26334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827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rgbClr val="00B050"/>
                          </a:solidFill>
                          <a:latin typeface="Franklin Gothic Demi Cond" panose="020B0706030402020204" pitchFamily="34" charset="0"/>
                        </a:rPr>
                        <a:t>Ст. 19.28 КоАП</a:t>
                      </a:r>
                      <a:r>
                        <a:rPr lang="ru-RU" sz="1900" baseline="0" dirty="0">
                          <a:solidFill>
                            <a:srgbClr val="00B050"/>
                          </a:solidFill>
                          <a:latin typeface="Franklin Gothic Demi Cond" panose="020B0706030402020204" pitchFamily="34" charset="0"/>
                        </a:rPr>
                        <a:t> РФ</a:t>
                      </a:r>
                      <a:endParaRPr lang="ru-RU" sz="1900" dirty="0">
                        <a:solidFill>
                          <a:srgbClr val="00B050"/>
                        </a:solidFill>
                        <a:latin typeface="Franklin Gothic Demi Cond" panose="020B07060304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rgbClr val="00B050"/>
                          </a:solidFill>
                          <a:latin typeface="Franklin Gothic Demi Cond" panose="020B0706030402020204" pitchFamily="34" charset="0"/>
                        </a:rPr>
                        <a:t>2016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rgbClr val="00B050"/>
                          </a:solidFill>
                          <a:latin typeface="Franklin Gothic Demi Cond" panose="020B0706030402020204" pitchFamily="34" charset="0"/>
                        </a:rPr>
                        <a:t>2017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rgbClr val="00B050"/>
                          </a:solidFill>
                          <a:latin typeface="Franklin Gothic Demi Cond" panose="020B0706030402020204" pitchFamily="34" charset="0"/>
                        </a:rPr>
                        <a:t>2018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solidFill>
                            <a:srgbClr val="00B050"/>
                          </a:solidFill>
                          <a:latin typeface="Franklin Gothic Demi Cond" panose="020B0706030402020204" pitchFamily="34" charset="0"/>
                        </a:rPr>
                        <a:t>I</a:t>
                      </a:r>
                      <a:r>
                        <a:rPr lang="ru-RU" sz="1900" baseline="0" dirty="0">
                          <a:solidFill>
                            <a:srgbClr val="00B050"/>
                          </a:solidFill>
                          <a:latin typeface="Franklin Gothic Demi Cond" panose="020B0706030402020204" pitchFamily="34" charset="0"/>
                        </a:rPr>
                        <a:t> квартал 2019 г. </a:t>
                      </a:r>
                      <a:endParaRPr lang="ru-RU" sz="1900" dirty="0">
                        <a:solidFill>
                          <a:srgbClr val="00B050"/>
                        </a:solidFill>
                        <a:latin typeface="Franklin Gothic Demi Cond" panose="020B07060304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Вынесено постановлений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 о возбуждении дел об административных правонарушениях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479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503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487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anose="02020603050405020304" pitchFamily="18" charset="0"/>
                        </a:rPr>
                        <a:t>По постановлению прокурора привлечено лиц к административной ответственности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427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464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439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+mn-ea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+mn-ea"/>
                          <a:cs typeface="Times New Roman" panose="02020603050405020304" pitchFamily="18" charset="0"/>
                        </a:rPr>
                        <a:t> наложенных штрафов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654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950,8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691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133,5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03648" y="841945"/>
            <a:ext cx="75862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о результатах работы прокуроров по привлечению к административной ответственности юридических лиц, совершивших коррупционные правонарушения, предусмотренные ст.19.28 КоАП РФ (в динамике)</a:t>
            </a:r>
          </a:p>
        </p:txBody>
      </p:sp>
      <p:pic>
        <p:nvPicPr>
          <p:cNvPr id="1026" name="Picture 2" descr="https://dzr.city/image/news/city/prokuratura-dzerzhinsk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673732"/>
            <a:ext cx="1426568" cy="106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30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F:\PR\АНТИКОРРУПЦИЯ\Без имен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391" y="4542791"/>
            <a:ext cx="991609" cy="55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" y="-50424"/>
            <a:ext cx="9143999" cy="86409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Источник информации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9672" y="4637158"/>
            <a:ext cx="579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Торгово-промышленная палата Российской Федерации</a:t>
            </a:r>
          </a:p>
        </p:txBody>
      </p:sp>
      <p:pic>
        <p:nvPicPr>
          <p:cNvPr id="11" name="Picture 3" descr="E:\Оформление\Emblema proz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9"/>
          <a:stretch/>
        </p:blipFill>
        <p:spPr bwMode="auto">
          <a:xfrm>
            <a:off x="-20351" y="4584421"/>
            <a:ext cx="644235" cy="47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43809" y="915566"/>
            <a:ext cx="626469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для возбуждения дел данной категории, материалы 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200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Доследственных</a:t>
            </a: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проверок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Уголовных дел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Обвинительные приговоры суда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2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Оперативных служб и органов предварительного расследования (о признаках административных правонарушений, предусмотренных  статьей 19.28 КоАП РФ)</a:t>
            </a:r>
          </a:p>
        </p:txBody>
      </p:sp>
      <p:pic>
        <p:nvPicPr>
          <p:cNvPr id="3076" name="Picture 4" descr="https://newsbel.by/wp-content/uploads/2017/08/newsbel.by-12.08.2017-YW2DXFbHiWkNgoZVqB9RbsFrWViujCx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9582"/>
            <a:ext cx="2467867" cy="188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Ð°ÑÑÐ¸Ð½ÐºÐ¸ Ð¿Ð¾ Ð·Ð°Ð¿ÑÐ¾ÑÑ ÐÐ¡Ð¢ÐÐ§ÐÐÐ ÐÐÐ¤ÐÐ ÐÐÐ¦ÐÐ ICON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39214"/>
            <a:ext cx="1832803" cy="183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7650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6162</TotalTime>
  <Words>510</Words>
  <Application>Microsoft Office PowerPoint</Application>
  <PresentationFormat>Экран (16:9)</PresentationFormat>
  <Paragraphs>83</Paragraphs>
  <Slides>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Гуркина Ю.В. (???)</dc:creator>
  <cp:lastModifiedBy>Флинк О.Г. (366)</cp:lastModifiedBy>
  <cp:revision>282</cp:revision>
  <cp:lastPrinted>2019-01-31T07:45:06Z</cp:lastPrinted>
  <dcterms:created xsi:type="dcterms:W3CDTF">2017-08-22T14:28:18Z</dcterms:created>
  <dcterms:modified xsi:type="dcterms:W3CDTF">2019-07-03T06:55:48Z</dcterms:modified>
</cp:coreProperties>
</file>